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89" r:id="rId2"/>
    <p:sldId id="296" r:id="rId3"/>
    <p:sldId id="297" r:id="rId4"/>
    <p:sldId id="298" r:id="rId5"/>
    <p:sldId id="29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4FF9411-54DF-465B-A4DF-8A763663E805}">
          <p14:sldIdLst>
            <p14:sldId id="289"/>
            <p14:sldId id="296"/>
            <p14:sldId id="297"/>
            <p14:sldId id="298"/>
            <p14:sldId id="299"/>
          </p14:sldIdLst>
        </p14:section>
        <p14:section name="Untitled Section" id="{44B6C08F-D793-4E8F-ADA8-4FC5CE20214E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ssigan A." initials="KA" lastIdx="1" clrIdx="0">
    <p:extLst>
      <p:ext uri="{19B8F6BF-5375-455C-9EA6-DF929625EA0E}">
        <p15:presenceInfo xmlns:p15="http://schemas.microsoft.com/office/powerpoint/2012/main" userId="b096acc698c855b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BBF1"/>
    <a:srgbClr val="0EB3F0"/>
    <a:srgbClr val="0B1245"/>
    <a:srgbClr val="0DBDE5"/>
    <a:srgbClr val="000000"/>
    <a:srgbClr val="FEFEFE"/>
    <a:srgbClr val="111111"/>
    <a:srgbClr val="0E76BC"/>
    <a:srgbClr val="F36523"/>
    <a:srgbClr val="008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51" autoAdjust="0"/>
    <p:restoredTop sz="94684" autoAdjust="0"/>
  </p:normalViewPr>
  <p:slideViewPr>
    <p:cSldViewPr snapToGrid="0">
      <p:cViewPr varScale="1">
        <p:scale>
          <a:sx n="80" d="100"/>
          <a:sy n="80" d="100"/>
        </p:scale>
        <p:origin x="93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E206F-AEAE-4FF6-B922-BDFE5D95A223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70F5FD-C375-44B2-8A85-2859F2C92E6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200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oundRect">
            <a:avLst>
              <a:gd name="adj" fmla="val 0"/>
            </a:avLst>
          </a:prstGeom>
          <a:solidFill>
            <a:schemeClr val="accent1"/>
          </a:solidFill>
        </p:spPr>
        <p:txBody>
          <a:bodyPr anchor="ctr" anchorCtr="0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8B99-7A0A-4DE9-9470-D44C8FAE1F7C}" type="datetime1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024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CB8A-023A-4F62-BD3F-CDC9AD6770AC}" type="datetime1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907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9888F-2FF9-4244-A54A-5A8349CC6093}" type="datetime1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555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04C68-0E96-4D5D-8A70-A3368683187D}" type="datetime1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029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B7415-8C34-4CCD-B194-DD615D7588D6}" type="datetime1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406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423512"/>
            <a:ext cx="6673850" cy="583372"/>
          </a:xfrm>
          <a:prstGeom prst="roundRect">
            <a:avLst>
              <a:gd name="adj" fmla="val 50000"/>
            </a:avLst>
          </a:prstGeom>
          <a:solidFill>
            <a:srgbClr val="85CC18"/>
          </a:solidFill>
        </p:spPr>
        <p:txBody>
          <a:bodyPr lIns="182880" tIns="45720" rIns="182880" bIns="0">
            <a:norm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D1D71-2178-4C3D-B04A-8CD882A3746A}" type="datetime1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25174" y="6356350"/>
            <a:ext cx="367666" cy="365125"/>
          </a:xfrm>
        </p:spPr>
        <p:txBody>
          <a:bodyPr lIns="0" rIns="0"/>
          <a:lstStyle>
            <a:lvl1pPr algn="ctr">
              <a:defRPr sz="900"/>
            </a:lvl1pPr>
          </a:lstStyle>
          <a:p>
            <a:fld id="{3DE3E19F-02C1-4219-A00A-045ED18507E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285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42105"/>
            <a:ext cx="6673850" cy="549275"/>
          </a:xfrm>
          <a:prstGeom prst="roundRect">
            <a:avLst>
              <a:gd name="adj" fmla="val 50000"/>
            </a:avLst>
          </a:prstGeom>
          <a:solidFill>
            <a:srgbClr val="85CC18"/>
          </a:solidFill>
        </p:spPr>
        <p:txBody>
          <a:bodyPr lIns="182880" tIns="182880" bIns="18288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11AC-C470-4570-ABE6-3600ED597D40}" type="datetime1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25174" y="6356350"/>
            <a:ext cx="367666" cy="365125"/>
          </a:xfrm>
        </p:spPr>
        <p:txBody>
          <a:bodyPr lIns="0" rIns="0"/>
          <a:lstStyle>
            <a:lvl1pPr algn="ctr">
              <a:defRPr sz="900"/>
            </a:lvl1pPr>
          </a:lstStyle>
          <a:p>
            <a:fld id="{3DE3E19F-02C1-4219-A00A-045ED18507E8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523893" y="1353136"/>
            <a:ext cx="1920924" cy="1920924"/>
          </a:xfrm>
          <a:prstGeom prst="flowChartConnector">
            <a:avLst/>
          </a:prstGeom>
          <a:ln w="28575">
            <a:noFill/>
            <a:prstDash val="lgDashDot"/>
          </a:ln>
        </p:spPr>
        <p:txBody>
          <a:bodyPr/>
          <a:lstStyle/>
          <a:p>
            <a:endParaRPr lang="en-US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284738" y="1404797"/>
            <a:ext cx="1920924" cy="1920924"/>
          </a:xfrm>
          <a:prstGeom prst="flowChartConnector">
            <a:avLst/>
          </a:prstGeom>
          <a:ln w="28575">
            <a:noFill/>
            <a:prstDash val="lgDashDot"/>
          </a:ln>
        </p:spPr>
        <p:txBody>
          <a:bodyPr/>
          <a:lstStyle/>
          <a:p>
            <a:endParaRPr lang="en-US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523893" y="3820880"/>
            <a:ext cx="1920924" cy="1920924"/>
          </a:xfrm>
          <a:prstGeom prst="flowChartConnector">
            <a:avLst/>
          </a:prstGeom>
          <a:ln w="28575">
            <a:noFill/>
            <a:prstDash val="lgDashDot"/>
          </a:ln>
        </p:spPr>
        <p:txBody>
          <a:bodyPr/>
          <a:lstStyle/>
          <a:p>
            <a:endParaRPr lang="en-US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3284738" y="3895609"/>
            <a:ext cx="1920924" cy="1920924"/>
          </a:xfrm>
          <a:prstGeom prst="flowChartConnector">
            <a:avLst/>
          </a:prstGeom>
          <a:ln w="28575">
            <a:noFill/>
            <a:prstDash val="lgDashDot"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05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FEDF2-9AD2-42FB-BBF9-B029EE0482A5}" type="datetime1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137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7AB78-458C-428E-9B21-08D887B37152}" type="datetime1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145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59F5E-5DF6-447C-9018-1F4B9AE1F1C2}" type="datetime1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26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567F2-C8FA-414B-97F2-34B22EF016A7}" type="datetime1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588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2BBC1-A37A-4FA8-9513-87155B7F1A02}" type="datetime1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656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7B693-5664-4A88-B7A8-4BBACE0BB59F}" type="datetime1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429250" y="1724025"/>
            <a:ext cx="1333500" cy="1333500"/>
          </a:xfrm>
          <a:prstGeom prst="flowChartConnector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82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400" y="418305"/>
            <a:ext cx="6435726" cy="64849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effectLst>
            <a:outerShdw blurRad="152400" sx="102000" sy="102000" algn="ctr" rotWithShape="0">
              <a:prstClr val="black">
                <a:alpha val="14000"/>
              </a:prstClr>
            </a:outerShdw>
          </a:effectLst>
        </p:spPr>
        <p:txBody>
          <a:bodyPr vert="horz" lIns="182880" tIns="457200" rIns="91440" bIns="365760" rtlCol="0" anchor="ctr">
            <a:noAutofit/>
          </a:bodyPr>
          <a:lstStyle/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7494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3DB49-9C6D-4A55-990A-C87098EE3D27}" type="datetime1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25175" y="6356350"/>
            <a:ext cx="360046" cy="365125"/>
          </a:xfrm>
          <a:prstGeom prst="flowChartConnector">
            <a:avLst/>
          </a:prstGeom>
          <a:solidFill>
            <a:srgbClr val="85CC18"/>
          </a:solidFill>
        </p:spPr>
        <p:txBody>
          <a:bodyPr vert="horz" lIns="0" tIns="45720" rIns="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3DE3E19F-02C1-4219-A00A-045ED18507E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628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60" r:id="rId9"/>
    <p:sldLayoutId id="2147483656" r:id="rId10"/>
    <p:sldLayoutId id="2147483657" r:id="rId11"/>
    <p:sldLayoutId id="2147483658" r:id="rId12"/>
    <p:sldLayoutId id="2147483659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600" kern="1200" dirty="0" smtClean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5784ED9C-FA5F-F37E-0D32-A5211214DDDA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E1F9609-A5FC-711D-2F07-53597BA4A3D6}"/>
              </a:ext>
            </a:extLst>
          </p:cNvPr>
          <p:cNvSpPr txBox="1"/>
          <p:nvPr/>
        </p:nvSpPr>
        <p:spPr>
          <a:xfrm>
            <a:off x="2293214" y="2783685"/>
            <a:ext cx="760557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6000" b="1" dirty="0">
                <a:solidFill>
                  <a:srgbClr val="2ABBF1"/>
                </a:solidFill>
                <a:latin typeface="Source Sans 3" panose="020B0303030403020204" pitchFamily="34" charset="0"/>
              </a:rPr>
              <a:t>VBA et les objets Excel</a:t>
            </a:r>
            <a:endParaRPr lang="en-GH" sz="6000" b="1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18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B8D2CE-65C6-3218-04A4-94E2E1591A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E920C267-17EB-B9AF-A2A0-4F8E6F6CB6E3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ACC800F-C4B3-6EB4-FEC1-6A412F70B682}"/>
              </a:ext>
            </a:extLst>
          </p:cNvPr>
          <p:cNvSpPr txBox="1"/>
          <p:nvPr/>
        </p:nvSpPr>
        <p:spPr>
          <a:xfrm>
            <a:off x="1200149" y="1128087"/>
            <a:ext cx="85248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L’objet </a:t>
            </a:r>
            <a:r>
              <a:rPr lang="fr-FR" sz="2400" b="1" dirty="0">
                <a:latin typeface="Source Sans 3" panose="020B0303030403020204" pitchFamily="34" charset="0"/>
              </a:rPr>
              <a:t>Range</a:t>
            </a:r>
            <a:r>
              <a:rPr lang="fr-FR" sz="2400" dirty="0">
                <a:latin typeface="Source Sans 3" panose="020B0303030403020204" pitchFamily="34" charset="0"/>
              </a:rPr>
              <a:t> et ses extensions</a:t>
            </a:r>
          </a:p>
          <a:p>
            <a:pPr>
              <a:lnSpc>
                <a:spcPct val="200000"/>
              </a:lnSpc>
            </a:pPr>
            <a:endParaRPr lang="en-GH" sz="24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C29FB29-4733-B2F0-4F84-B526397D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7" y="342105"/>
            <a:ext cx="9750427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FR" dirty="0">
                <a:latin typeface="Josefin Sans" pitchFamily="2" charset="0"/>
              </a:rPr>
              <a:t>VBA et les objets Excel</a:t>
            </a:r>
          </a:p>
        </p:txBody>
      </p:sp>
    </p:spTree>
    <p:extLst>
      <p:ext uri="{BB962C8B-B14F-4D97-AF65-F5344CB8AC3E}">
        <p14:creationId xmlns:p14="http://schemas.microsoft.com/office/powerpoint/2010/main" val="1702295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B7238-9C24-6CF4-0489-E914DC603B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6F626E8D-C461-41DD-1F35-27AFEA78CF68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8FFEAFA-7BBD-7EA7-D7D9-C55EDB5BC8A7}"/>
              </a:ext>
            </a:extLst>
          </p:cNvPr>
          <p:cNvSpPr txBox="1"/>
          <p:nvPr/>
        </p:nvSpPr>
        <p:spPr>
          <a:xfrm>
            <a:off x="1200149" y="1128087"/>
            <a:ext cx="852487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L’objet </a:t>
            </a:r>
            <a:r>
              <a:rPr lang="fr-FR" sz="2400" b="1" dirty="0">
                <a:latin typeface="Source Sans 3" panose="020B0303030403020204" pitchFamily="34" charset="0"/>
              </a:rPr>
              <a:t>Range</a:t>
            </a:r>
            <a:r>
              <a:rPr lang="fr-FR" sz="2400" dirty="0">
                <a:latin typeface="Source Sans 3" panose="020B0303030403020204" pitchFamily="34" charset="0"/>
              </a:rPr>
              <a:t> et ses extensions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en-GB" sz="2400" dirty="0" err="1">
                <a:latin typeface="Source Sans 3" panose="020B0303030403020204" pitchFamily="34" charset="0"/>
              </a:rPr>
              <a:t>L’objet</a:t>
            </a:r>
            <a:r>
              <a:rPr lang="en-GB" sz="2400" dirty="0">
                <a:latin typeface="Source Sans 3" panose="020B0303030403020204" pitchFamily="34" charset="0"/>
              </a:rPr>
              <a:t> Feuille de </a:t>
            </a:r>
            <a:r>
              <a:rPr lang="en-GB" sz="2400" dirty="0" err="1">
                <a:latin typeface="Source Sans 3" panose="020B0303030403020204" pitchFamily="34" charset="0"/>
              </a:rPr>
              <a:t>calcul</a:t>
            </a:r>
            <a:r>
              <a:rPr lang="en-GB" sz="2400" dirty="0">
                <a:latin typeface="Source Sans 3" panose="020B0303030403020204" pitchFamily="34" charset="0"/>
              </a:rPr>
              <a:t> : </a:t>
            </a:r>
            <a:r>
              <a:rPr lang="en-GB" sz="2400" b="1" dirty="0">
                <a:latin typeface="Source Sans 3" panose="020B0303030403020204" pitchFamily="34" charset="0"/>
              </a:rPr>
              <a:t>Worksheet</a:t>
            </a:r>
            <a:endParaRPr lang="en-GH" sz="2400" dirty="0">
              <a:latin typeface="Source Sans 3" panose="020B0303030403020204" pitchFamily="34" charset="0"/>
            </a:endParaRPr>
          </a:p>
          <a:p>
            <a:pPr>
              <a:lnSpc>
                <a:spcPct val="200000"/>
              </a:lnSpc>
            </a:pPr>
            <a:endParaRPr lang="en-GH" sz="24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A3FD422-9096-BFD6-7350-A6695D9E4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7" y="342105"/>
            <a:ext cx="9750427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FR" dirty="0">
                <a:latin typeface="Josefin Sans" pitchFamily="2" charset="0"/>
              </a:rPr>
              <a:t>VBA et les objets Excel</a:t>
            </a:r>
          </a:p>
        </p:txBody>
      </p:sp>
    </p:spTree>
    <p:extLst>
      <p:ext uri="{BB962C8B-B14F-4D97-AF65-F5344CB8AC3E}">
        <p14:creationId xmlns:p14="http://schemas.microsoft.com/office/powerpoint/2010/main" val="3793400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75BAD1-5D43-EC1B-78F3-225CB08DF1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0A8AFF1C-E063-CF5D-8647-62F1FE59DEDA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6D62950-93F5-16B3-369C-651A2D54B7BB}"/>
              </a:ext>
            </a:extLst>
          </p:cNvPr>
          <p:cNvSpPr txBox="1"/>
          <p:nvPr/>
        </p:nvSpPr>
        <p:spPr>
          <a:xfrm>
            <a:off x="1200149" y="1128087"/>
            <a:ext cx="852487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L’objet </a:t>
            </a:r>
            <a:r>
              <a:rPr lang="fr-FR" sz="2400" b="1" dirty="0">
                <a:latin typeface="Source Sans 3" panose="020B0303030403020204" pitchFamily="34" charset="0"/>
              </a:rPr>
              <a:t>Range</a:t>
            </a:r>
            <a:r>
              <a:rPr lang="fr-FR" sz="2400" dirty="0">
                <a:latin typeface="Source Sans 3" panose="020B0303030403020204" pitchFamily="34" charset="0"/>
              </a:rPr>
              <a:t> et ses extensions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en-GB" sz="2400" dirty="0" err="1">
                <a:latin typeface="Source Sans 3" panose="020B0303030403020204" pitchFamily="34" charset="0"/>
              </a:rPr>
              <a:t>L’objet</a:t>
            </a:r>
            <a:r>
              <a:rPr lang="en-GB" sz="2400" dirty="0">
                <a:latin typeface="Source Sans 3" panose="020B0303030403020204" pitchFamily="34" charset="0"/>
              </a:rPr>
              <a:t> Feuille de </a:t>
            </a:r>
            <a:r>
              <a:rPr lang="en-GB" sz="2400" dirty="0" err="1">
                <a:latin typeface="Source Sans 3" panose="020B0303030403020204" pitchFamily="34" charset="0"/>
              </a:rPr>
              <a:t>calcul</a:t>
            </a:r>
            <a:r>
              <a:rPr lang="en-GB" sz="2400" dirty="0">
                <a:latin typeface="Source Sans 3" panose="020B0303030403020204" pitchFamily="34" charset="0"/>
              </a:rPr>
              <a:t> : </a:t>
            </a:r>
            <a:r>
              <a:rPr lang="en-GB" sz="2400" b="1" dirty="0">
                <a:latin typeface="Source Sans 3" panose="020B0303030403020204" pitchFamily="34" charset="0"/>
              </a:rPr>
              <a:t>Worksheet</a:t>
            </a:r>
            <a:endParaRPr lang="en-GH" sz="2400" dirty="0">
              <a:latin typeface="Source Sans 3" panose="020B0303030403020204" pitchFamily="34" charset="0"/>
            </a:endParaRPr>
          </a:p>
          <a:p>
            <a:pPr lvl="0"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L’objet Classeur : </a:t>
            </a:r>
            <a:r>
              <a:rPr lang="fr-CA" sz="2400" b="1" dirty="0" err="1">
                <a:latin typeface="Source Sans 3" panose="020B0303030403020204" pitchFamily="34" charset="0"/>
              </a:rPr>
              <a:t>Workbook</a:t>
            </a:r>
            <a:endParaRPr lang="fr-CA" sz="2400" b="1" dirty="0">
              <a:latin typeface="Source Sans 3" panose="020B0303030403020204" pitchFamily="34" charset="0"/>
            </a:endParaRPr>
          </a:p>
          <a:p>
            <a:pPr>
              <a:lnSpc>
                <a:spcPct val="200000"/>
              </a:lnSpc>
            </a:pPr>
            <a:endParaRPr lang="en-GH" sz="24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15B8C14-6BC5-D18F-4477-EFB00C5C7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7" y="342105"/>
            <a:ext cx="9750427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FR" dirty="0">
                <a:latin typeface="Josefin Sans" pitchFamily="2" charset="0"/>
              </a:rPr>
              <a:t>VBA et les objets Excel</a:t>
            </a:r>
          </a:p>
        </p:txBody>
      </p:sp>
    </p:spTree>
    <p:extLst>
      <p:ext uri="{BB962C8B-B14F-4D97-AF65-F5344CB8AC3E}">
        <p14:creationId xmlns:p14="http://schemas.microsoft.com/office/powerpoint/2010/main" val="2149847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124CC3-0F75-6ECA-B403-D537E1F5D1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E0A98111-2071-8926-F1D4-4B1739AFC829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37E1A95-F472-6902-9950-E1050A0946E1}"/>
              </a:ext>
            </a:extLst>
          </p:cNvPr>
          <p:cNvSpPr txBox="1"/>
          <p:nvPr/>
        </p:nvSpPr>
        <p:spPr>
          <a:xfrm>
            <a:off x="1200149" y="1128087"/>
            <a:ext cx="852487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L’objet </a:t>
            </a:r>
            <a:r>
              <a:rPr lang="fr-FR" sz="2400" b="1" dirty="0">
                <a:latin typeface="Source Sans 3" panose="020B0303030403020204" pitchFamily="34" charset="0"/>
              </a:rPr>
              <a:t>Range</a:t>
            </a:r>
            <a:r>
              <a:rPr lang="fr-FR" sz="2400" dirty="0">
                <a:latin typeface="Source Sans 3" panose="020B0303030403020204" pitchFamily="34" charset="0"/>
              </a:rPr>
              <a:t> et ses extensions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en-GB" sz="2400" dirty="0" err="1">
                <a:latin typeface="Source Sans 3" panose="020B0303030403020204" pitchFamily="34" charset="0"/>
              </a:rPr>
              <a:t>L’objet</a:t>
            </a:r>
            <a:r>
              <a:rPr lang="en-GB" sz="2400" dirty="0">
                <a:latin typeface="Source Sans 3" panose="020B0303030403020204" pitchFamily="34" charset="0"/>
              </a:rPr>
              <a:t> Feuille de </a:t>
            </a:r>
            <a:r>
              <a:rPr lang="en-GB" sz="2400" dirty="0" err="1">
                <a:latin typeface="Source Sans 3" panose="020B0303030403020204" pitchFamily="34" charset="0"/>
              </a:rPr>
              <a:t>calcul</a:t>
            </a:r>
            <a:r>
              <a:rPr lang="en-GB" sz="2400" dirty="0">
                <a:latin typeface="Source Sans 3" panose="020B0303030403020204" pitchFamily="34" charset="0"/>
              </a:rPr>
              <a:t> : </a:t>
            </a:r>
            <a:r>
              <a:rPr lang="en-GB" sz="2400" b="1" dirty="0">
                <a:latin typeface="Source Sans 3" panose="020B0303030403020204" pitchFamily="34" charset="0"/>
              </a:rPr>
              <a:t>Worksheet</a:t>
            </a:r>
            <a:endParaRPr lang="en-GH" sz="2400" dirty="0">
              <a:latin typeface="Source Sans 3" panose="020B0303030403020204" pitchFamily="34" charset="0"/>
            </a:endParaRPr>
          </a:p>
          <a:p>
            <a:pPr lvl="0"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L’objet Classeur : </a:t>
            </a:r>
            <a:r>
              <a:rPr lang="fr-CA" sz="2400" b="1" dirty="0" err="1">
                <a:latin typeface="Source Sans 3" panose="020B0303030403020204" pitchFamily="34" charset="0"/>
              </a:rPr>
              <a:t>Workbook</a:t>
            </a:r>
            <a:endParaRPr lang="fr-CA" sz="2400" b="1" dirty="0">
              <a:latin typeface="Source Sans 3" panose="020B0303030403020204" pitchFamily="34" charset="0"/>
            </a:endParaRPr>
          </a:p>
          <a:p>
            <a:pPr lvl="0"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Interaction entre feuilles et classeurs</a:t>
            </a:r>
          </a:p>
          <a:p>
            <a:pPr>
              <a:lnSpc>
                <a:spcPct val="200000"/>
              </a:lnSpc>
            </a:pPr>
            <a:endParaRPr lang="en-GH" sz="24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2D0B2D8-3662-FEF3-7788-8F40F0729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7" y="342105"/>
            <a:ext cx="9750427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FR" dirty="0">
                <a:latin typeface="Josefin Sans" pitchFamily="2" charset="0"/>
              </a:rPr>
              <a:t>VBA et les objets Excel</a:t>
            </a:r>
          </a:p>
        </p:txBody>
      </p:sp>
    </p:spTree>
    <p:extLst>
      <p:ext uri="{BB962C8B-B14F-4D97-AF65-F5344CB8AC3E}">
        <p14:creationId xmlns:p14="http://schemas.microsoft.com/office/powerpoint/2010/main" val="35352440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ersonnalisé 2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008100"/>
      </a:accent1>
      <a:accent2>
        <a:srgbClr val="008100"/>
      </a:accent2>
      <a:accent3>
        <a:srgbClr val="008100"/>
      </a:accent3>
      <a:accent4>
        <a:srgbClr val="029676"/>
      </a:accent4>
      <a:accent5>
        <a:srgbClr val="4AB5C4"/>
      </a:accent5>
      <a:accent6>
        <a:srgbClr val="0989B1"/>
      </a:accent6>
      <a:hlink>
        <a:srgbClr val="008100"/>
      </a:hlink>
      <a:folHlink>
        <a:srgbClr val="BA6906"/>
      </a:folHlink>
    </a:clrScheme>
    <a:fontScheme name="Custom 6">
      <a:majorFont>
        <a:latin typeface="Nunito Sans Bold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31391</TotalTime>
  <Words>86</Words>
  <Application>Microsoft Office PowerPoint</Application>
  <PresentationFormat>Grand écran</PresentationFormat>
  <Paragraphs>15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2" baseType="lpstr">
      <vt:lpstr>Arial</vt:lpstr>
      <vt:lpstr>Calibri</vt:lpstr>
      <vt:lpstr>Gill Sans MT</vt:lpstr>
      <vt:lpstr>Josefin Sans</vt:lpstr>
      <vt:lpstr>Nunito Sans Bold</vt:lpstr>
      <vt:lpstr>Source Sans 3</vt:lpstr>
      <vt:lpstr>Office Theme</vt:lpstr>
      <vt:lpstr>Présentation PowerPoint</vt:lpstr>
      <vt:lpstr>VBA et les objets Excel</vt:lpstr>
      <vt:lpstr>VBA et les objets Excel</vt:lpstr>
      <vt:lpstr>VBA et les objets Excel</vt:lpstr>
      <vt:lpstr>VBA et les objets Excel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</dc:title>
  <dc:creator>Roland</dc:creator>
  <cp:lastModifiedBy>formation</cp:lastModifiedBy>
  <cp:revision>197</cp:revision>
  <dcterms:created xsi:type="dcterms:W3CDTF">2017-10-01T10:28:27Z</dcterms:created>
  <dcterms:modified xsi:type="dcterms:W3CDTF">2025-12-31T03:30:33Z</dcterms:modified>
</cp:coreProperties>
</file>